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1"/>
    <p:sldMasterId id="2147483682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0" r:id="rId4"/>
    <p:sldId id="343" r:id="rId5"/>
    <p:sldId id="344" r:id="rId6"/>
    <p:sldId id="345" r:id="rId7"/>
    <p:sldId id="346" r:id="rId8"/>
    <p:sldId id="312" r:id="rId9"/>
    <p:sldId id="291" r:id="rId10"/>
    <p:sldId id="347" r:id="rId11"/>
    <p:sldId id="348" r:id="rId12"/>
    <p:sldId id="349" r:id="rId13"/>
    <p:sldId id="350" r:id="rId14"/>
    <p:sldId id="351" r:id="rId15"/>
    <p:sldId id="353" r:id="rId16"/>
    <p:sldId id="352" r:id="rId17"/>
    <p:sldId id="354" r:id="rId18"/>
    <p:sldId id="356" r:id="rId19"/>
    <p:sldId id="357" r:id="rId20"/>
    <p:sldId id="358" r:id="rId21"/>
    <p:sldId id="355" r:id="rId22"/>
    <p:sldId id="287" r:id="rId2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6B7B632-F699-40E5-BF19-34DEC572F32E}">
  <a:tblStyle styleId="{56B7B632-F699-40E5-BF19-34DEC572F32E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94" d="100"/>
          <a:sy n="94" d="100"/>
        </p:scale>
        <p:origin x="113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18D0A-5B0B-5E40-8E24-3E3A9E6067D1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BAF4BE-C991-6446-B756-654F2DFB328E}">
      <dgm:prSet phldrT="[Text]"/>
      <dgm:spPr>
        <a:solidFill>
          <a:srgbClr val="951D40"/>
        </a:solidFill>
      </dgm:spPr>
      <dgm:t>
        <a:bodyPr/>
        <a:lstStyle/>
        <a:p>
          <a:r>
            <a:rPr lang="en-US" dirty="0" smtClean="0"/>
            <a:t>Plan</a:t>
          </a:r>
          <a:endParaRPr lang="en-US" dirty="0"/>
        </a:p>
      </dgm:t>
    </dgm:pt>
    <dgm:pt modelId="{DF2A5977-87E0-8240-8C07-C8E8AF1957B5}" type="parTrans" cxnId="{FD67EB86-A946-2F48-A515-55DC317F0661}">
      <dgm:prSet/>
      <dgm:spPr/>
      <dgm:t>
        <a:bodyPr/>
        <a:lstStyle/>
        <a:p>
          <a:endParaRPr lang="en-US"/>
        </a:p>
      </dgm:t>
    </dgm:pt>
    <dgm:pt modelId="{0FC2C104-116E-F349-8D87-57299BD83173}" type="sibTrans" cxnId="{FD67EB86-A946-2F48-A515-55DC317F0661}">
      <dgm:prSet/>
      <dgm:spPr>
        <a:ln>
          <a:solidFill>
            <a:schemeClr val="bg2"/>
          </a:solidFill>
        </a:ln>
      </dgm:spPr>
      <dgm:t>
        <a:bodyPr/>
        <a:lstStyle/>
        <a:p>
          <a:endParaRPr lang="en-US"/>
        </a:p>
      </dgm:t>
    </dgm:pt>
    <dgm:pt modelId="{9E428710-A005-1741-BB0C-BE24EE541867}">
      <dgm:prSet phldrT="[Text]"/>
      <dgm:spPr>
        <a:solidFill>
          <a:srgbClr val="951D40"/>
        </a:solidFill>
      </dgm:spPr>
      <dgm:t>
        <a:bodyPr/>
        <a:lstStyle/>
        <a:p>
          <a:r>
            <a:rPr lang="en-US" dirty="0" smtClean="0"/>
            <a:t>Protect</a:t>
          </a:r>
          <a:endParaRPr lang="en-US" dirty="0"/>
        </a:p>
      </dgm:t>
    </dgm:pt>
    <dgm:pt modelId="{A8D61BDE-0873-9348-B353-B0917FD312F8}" type="parTrans" cxnId="{64E72FCC-60C3-B245-BB69-71982F44BE43}">
      <dgm:prSet/>
      <dgm:spPr/>
      <dgm:t>
        <a:bodyPr/>
        <a:lstStyle/>
        <a:p>
          <a:endParaRPr lang="en-US"/>
        </a:p>
      </dgm:t>
    </dgm:pt>
    <dgm:pt modelId="{19DF0F5B-B3AC-FA47-951F-6D98E2F25157}" type="sibTrans" cxnId="{64E72FCC-60C3-B245-BB69-71982F44BE43}">
      <dgm:prSet/>
      <dgm:spPr/>
      <dgm:t>
        <a:bodyPr/>
        <a:lstStyle/>
        <a:p>
          <a:endParaRPr lang="en-US"/>
        </a:p>
      </dgm:t>
    </dgm:pt>
    <dgm:pt modelId="{AEBE63EF-DE2E-CD45-9D07-A9DF0B97131A}">
      <dgm:prSet phldrT="[Text]"/>
      <dgm:spPr>
        <a:solidFill>
          <a:srgbClr val="951D40"/>
        </a:solidFill>
      </dgm:spPr>
      <dgm:t>
        <a:bodyPr/>
        <a:lstStyle/>
        <a:p>
          <a:r>
            <a:rPr lang="en-US" dirty="0" smtClean="0"/>
            <a:t>Respond</a:t>
          </a:r>
          <a:endParaRPr lang="en-US" dirty="0"/>
        </a:p>
      </dgm:t>
    </dgm:pt>
    <dgm:pt modelId="{308E60E8-3B79-954E-8E6A-DC5A5D78391F}" type="parTrans" cxnId="{A5430421-5AAE-F94E-9701-1C2D7899FBA6}">
      <dgm:prSet/>
      <dgm:spPr/>
      <dgm:t>
        <a:bodyPr/>
        <a:lstStyle/>
        <a:p>
          <a:endParaRPr lang="en-US"/>
        </a:p>
      </dgm:t>
    </dgm:pt>
    <dgm:pt modelId="{22962343-6ACF-214C-B0FC-054C7E78216A}" type="sibTrans" cxnId="{A5430421-5AAE-F94E-9701-1C2D7899FBA6}">
      <dgm:prSet/>
      <dgm:spPr/>
      <dgm:t>
        <a:bodyPr/>
        <a:lstStyle/>
        <a:p>
          <a:endParaRPr lang="en-US"/>
        </a:p>
      </dgm:t>
    </dgm:pt>
    <dgm:pt modelId="{5DB72446-161F-294D-9957-AF42CEA5A871}">
      <dgm:prSet phldrT="[Text]"/>
      <dgm:spPr>
        <a:solidFill>
          <a:srgbClr val="951D40"/>
        </a:solidFill>
      </dgm:spPr>
      <dgm:t>
        <a:bodyPr/>
        <a:lstStyle/>
        <a:p>
          <a:r>
            <a:rPr lang="en-US" dirty="0" smtClean="0"/>
            <a:t>Assess</a:t>
          </a:r>
          <a:endParaRPr lang="en-US" dirty="0"/>
        </a:p>
      </dgm:t>
    </dgm:pt>
    <dgm:pt modelId="{11C3C34B-EB7B-1449-8D02-9264AB185AB8}" type="parTrans" cxnId="{1401953C-26C6-754F-9033-FEBD8B0A2433}">
      <dgm:prSet/>
      <dgm:spPr/>
      <dgm:t>
        <a:bodyPr/>
        <a:lstStyle/>
        <a:p>
          <a:endParaRPr lang="en-US"/>
        </a:p>
      </dgm:t>
    </dgm:pt>
    <dgm:pt modelId="{7D9C6585-415D-E848-B620-B1B9A0C08815}" type="sibTrans" cxnId="{1401953C-26C6-754F-9033-FEBD8B0A2433}">
      <dgm:prSet/>
      <dgm:spPr/>
      <dgm:t>
        <a:bodyPr/>
        <a:lstStyle/>
        <a:p>
          <a:endParaRPr lang="en-US"/>
        </a:p>
      </dgm:t>
    </dgm:pt>
    <dgm:pt modelId="{6A00EB01-59EE-A64C-8BA5-E7A0116910C8}" type="pres">
      <dgm:prSet presAssocID="{5B218D0A-5B0B-5E40-8E24-3E3A9E6067D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B9803D-988A-EF41-B122-49B20A01E37F}" type="pres">
      <dgm:prSet presAssocID="{5B218D0A-5B0B-5E40-8E24-3E3A9E6067D1}" presName="cycle" presStyleCnt="0"/>
      <dgm:spPr/>
    </dgm:pt>
    <dgm:pt modelId="{D353A44C-26FC-BE4E-8283-D26AA7902480}" type="pres">
      <dgm:prSet presAssocID="{64BAF4BE-C991-6446-B756-654F2DFB328E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69462-483C-A743-BDA8-6999C3C6F3BD}" type="pres">
      <dgm:prSet presAssocID="{0FC2C104-116E-F349-8D87-57299BD83173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D9724C05-931C-514A-81FB-BA83CC21D55F}" type="pres">
      <dgm:prSet presAssocID="{9E428710-A005-1741-BB0C-BE24EE541867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FCC87-2202-D544-B450-C65AF629D60F}" type="pres">
      <dgm:prSet presAssocID="{AEBE63EF-DE2E-CD45-9D07-A9DF0B97131A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DB296-2D9D-F542-9514-127CEEE83334}" type="pres">
      <dgm:prSet presAssocID="{5DB72446-161F-294D-9957-AF42CEA5A871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74BA06-65A2-8A4D-8DDC-6B2F16B6794A}" type="presOf" srcId="{AEBE63EF-DE2E-CD45-9D07-A9DF0B97131A}" destId="{189FCC87-2202-D544-B450-C65AF629D60F}" srcOrd="0" destOrd="0" presId="urn:microsoft.com/office/officeart/2005/8/layout/cycle3"/>
    <dgm:cxn modelId="{A5430421-5AAE-F94E-9701-1C2D7899FBA6}" srcId="{5B218D0A-5B0B-5E40-8E24-3E3A9E6067D1}" destId="{AEBE63EF-DE2E-CD45-9D07-A9DF0B97131A}" srcOrd="2" destOrd="0" parTransId="{308E60E8-3B79-954E-8E6A-DC5A5D78391F}" sibTransId="{22962343-6ACF-214C-B0FC-054C7E78216A}"/>
    <dgm:cxn modelId="{97ADA1FC-17B8-6947-AC7A-36F1C538F5F6}" type="presOf" srcId="{5B218D0A-5B0B-5E40-8E24-3E3A9E6067D1}" destId="{6A00EB01-59EE-A64C-8BA5-E7A0116910C8}" srcOrd="0" destOrd="0" presId="urn:microsoft.com/office/officeart/2005/8/layout/cycle3"/>
    <dgm:cxn modelId="{64E72FCC-60C3-B245-BB69-71982F44BE43}" srcId="{5B218D0A-5B0B-5E40-8E24-3E3A9E6067D1}" destId="{9E428710-A005-1741-BB0C-BE24EE541867}" srcOrd="1" destOrd="0" parTransId="{A8D61BDE-0873-9348-B353-B0917FD312F8}" sibTransId="{19DF0F5B-B3AC-FA47-951F-6D98E2F25157}"/>
    <dgm:cxn modelId="{2BC1E3E3-C409-954D-92B1-E06530695811}" type="presOf" srcId="{64BAF4BE-C991-6446-B756-654F2DFB328E}" destId="{D353A44C-26FC-BE4E-8283-D26AA7902480}" srcOrd="0" destOrd="0" presId="urn:microsoft.com/office/officeart/2005/8/layout/cycle3"/>
    <dgm:cxn modelId="{FD67EB86-A946-2F48-A515-55DC317F0661}" srcId="{5B218D0A-5B0B-5E40-8E24-3E3A9E6067D1}" destId="{64BAF4BE-C991-6446-B756-654F2DFB328E}" srcOrd="0" destOrd="0" parTransId="{DF2A5977-87E0-8240-8C07-C8E8AF1957B5}" sibTransId="{0FC2C104-116E-F349-8D87-57299BD83173}"/>
    <dgm:cxn modelId="{C6A7F76E-DAFC-4D44-8F8B-A2634AE0EF73}" type="presOf" srcId="{5DB72446-161F-294D-9957-AF42CEA5A871}" destId="{DDBDB296-2D9D-F542-9514-127CEEE83334}" srcOrd="0" destOrd="0" presId="urn:microsoft.com/office/officeart/2005/8/layout/cycle3"/>
    <dgm:cxn modelId="{1401953C-26C6-754F-9033-FEBD8B0A2433}" srcId="{5B218D0A-5B0B-5E40-8E24-3E3A9E6067D1}" destId="{5DB72446-161F-294D-9957-AF42CEA5A871}" srcOrd="3" destOrd="0" parTransId="{11C3C34B-EB7B-1449-8D02-9264AB185AB8}" sibTransId="{7D9C6585-415D-E848-B620-B1B9A0C08815}"/>
    <dgm:cxn modelId="{495C6A22-94F6-AF44-B8CE-5070FEB5F1FE}" type="presOf" srcId="{9E428710-A005-1741-BB0C-BE24EE541867}" destId="{D9724C05-931C-514A-81FB-BA83CC21D55F}" srcOrd="0" destOrd="0" presId="urn:microsoft.com/office/officeart/2005/8/layout/cycle3"/>
    <dgm:cxn modelId="{8EB37A93-9979-5846-920A-0169B7D17042}" type="presOf" srcId="{0FC2C104-116E-F349-8D87-57299BD83173}" destId="{5D569462-483C-A743-BDA8-6999C3C6F3BD}" srcOrd="0" destOrd="0" presId="urn:microsoft.com/office/officeart/2005/8/layout/cycle3"/>
    <dgm:cxn modelId="{6496FFB6-1FD4-CA40-B4F5-44CB599546CE}" type="presParOf" srcId="{6A00EB01-59EE-A64C-8BA5-E7A0116910C8}" destId="{E7B9803D-988A-EF41-B122-49B20A01E37F}" srcOrd="0" destOrd="0" presId="urn:microsoft.com/office/officeart/2005/8/layout/cycle3"/>
    <dgm:cxn modelId="{77C194D7-ED3E-8F4D-AD7B-A249F3A4B622}" type="presParOf" srcId="{E7B9803D-988A-EF41-B122-49B20A01E37F}" destId="{D353A44C-26FC-BE4E-8283-D26AA7902480}" srcOrd="0" destOrd="0" presId="urn:microsoft.com/office/officeart/2005/8/layout/cycle3"/>
    <dgm:cxn modelId="{A12956BD-EC6B-AD4D-93C3-20DFA0E0A820}" type="presParOf" srcId="{E7B9803D-988A-EF41-B122-49B20A01E37F}" destId="{5D569462-483C-A743-BDA8-6999C3C6F3BD}" srcOrd="1" destOrd="0" presId="urn:microsoft.com/office/officeart/2005/8/layout/cycle3"/>
    <dgm:cxn modelId="{26970D8E-D8CA-3B49-B0EF-0059F6081724}" type="presParOf" srcId="{E7B9803D-988A-EF41-B122-49B20A01E37F}" destId="{D9724C05-931C-514A-81FB-BA83CC21D55F}" srcOrd="2" destOrd="0" presId="urn:microsoft.com/office/officeart/2005/8/layout/cycle3"/>
    <dgm:cxn modelId="{ECBC4DEF-152C-1E47-A347-5949C1130551}" type="presParOf" srcId="{E7B9803D-988A-EF41-B122-49B20A01E37F}" destId="{189FCC87-2202-D544-B450-C65AF629D60F}" srcOrd="3" destOrd="0" presId="urn:microsoft.com/office/officeart/2005/8/layout/cycle3"/>
    <dgm:cxn modelId="{CEBC1BA8-7B2B-9A43-B55A-9EDF0AD19BBB}" type="presParOf" srcId="{E7B9803D-988A-EF41-B122-49B20A01E37F}" destId="{DDBDB296-2D9D-F542-9514-127CEEE83334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569462-483C-A743-BDA8-6999C3C6F3BD}">
      <dsp:nvSpPr>
        <dsp:cNvPr id="0" name=""/>
        <dsp:cNvSpPr/>
      </dsp:nvSpPr>
      <dsp:spPr>
        <a:xfrm>
          <a:off x="2057286" y="-111338"/>
          <a:ext cx="4502446" cy="4502446"/>
        </a:xfrm>
        <a:prstGeom prst="circularArrow">
          <a:avLst>
            <a:gd name="adj1" fmla="val 4668"/>
            <a:gd name="adj2" fmla="val 272909"/>
            <a:gd name="adj3" fmla="val 12873137"/>
            <a:gd name="adj4" fmla="val 18002439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bg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53A44C-26FC-BE4E-8283-D26AA7902480}">
      <dsp:nvSpPr>
        <dsp:cNvPr id="0" name=""/>
        <dsp:cNvSpPr/>
      </dsp:nvSpPr>
      <dsp:spPr>
        <a:xfrm>
          <a:off x="2825355" y="1998"/>
          <a:ext cx="2966308" cy="1483154"/>
        </a:xfrm>
        <a:prstGeom prst="roundRect">
          <a:avLst/>
        </a:prstGeom>
        <a:solidFill>
          <a:srgbClr val="951D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Plan</a:t>
          </a:r>
          <a:endParaRPr lang="en-US" sz="4800" kern="1200" dirty="0"/>
        </a:p>
      </dsp:txBody>
      <dsp:txXfrm>
        <a:off x="2897757" y="74400"/>
        <a:ext cx="2821504" cy="1338350"/>
      </dsp:txXfrm>
    </dsp:sp>
    <dsp:sp modelId="{D9724C05-931C-514A-81FB-BA83CC21D55F}">
      <dsp:nvSpPr>
        <dsp:cNvPr id="0" name=""/>
        <dsp:cNvSpPr/>
      </dsp:nvSpPr>
      <dsp:spPr>
        <a:xfrm>
          <a:off x="4442033" y="1618676"/>
          <a:ext cx="2966308" cy="1483154"/>
        </a:xfrm>
        <a:prstGeom prst="roundRect">
          <a:avLst/>
        </a:prstGeom>
        <a:solidFill>
          <a:srgbClr val="951D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Protect</a:t>
          </a:r>
          <a:endParaRPr lang="en-US" sz="4800" kern="1200" dirty="0"/>
        </a:p>
      </dsp:txBody>
      <dsp:txXfrm>
        <a:off x="4514435" y="1691078"/>
        <a:ext cx="2821504" cy="1338350"/>
      </dsp:txXfrm>
    </dsp:sp>
    <dsp:sp modelId="{189FCC87-2202-D544-B450-C65AF629D60F}">
      <dsp:nvSpPr>
        <dsp:cNvPr id="0" name=""/>
        <dsp:cNvSpPr/>
      </dsp:nvSpPr>
      <dsp:spPr>
        <a:xfrm>
          <a:off x="2825355" y="3235353"/>
          <a:ext cx="2966308" cy="1483154"/>
        </a:xfrm>
        <a:prstGeom prst="roundRect">
          <a:avLst/>
        </a:prstGeom>
        <a:solidFill>
          <a:srgbClr val="951D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Respond</a:t>
          </a:r>
          <a:endParaRPr lang="en-US" sz="4800" kern="1200" dirty="0"/>
        </a:p>
      </dsp:txBody>
      <dsp:txXfrm>
        <a:off x="2897757" y="3307755"/>
        <a:ext cx="2821504" cy="1338350"/>
      </dsp:txXfrm>
    </dsp:sp>
    <dsp:sp modelId="{DDBDB296-2D9D-F542-9514-127CEEE83334}">
      <dsp:nvSpPr>
        <dsp:cNvPr id="0" name=""/>
        <dsp:cNvSpPr/>
      </dsp:nvSpPr>
      <dsp:spPr>
        <a:xfrm>
          <a:off x="1208678" y="1618676"/>
          <a:ext cx="2966308" cy="1483154"/>
        </a:xfrm>
        <a:prstGeom prst="roundRect">
          <a:avLst/>
        </a:prstGeom>
        <a:solidFill>
          <a:srgbClr val="951D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Assess</a:t>
          </a:r>
          <a:endParaRPr lang="en-US" sz="4800" kern="1200" dirty="0"/>
        </a:p>
      </dsp:txBody>
      <dsp:txXfrm>
        <a:off x="1281080" y="1691078"/>
        <a:ext cx="2821504" cy="1338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E2307-2DC2-7F4D-BE4C-19C7E4382073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06F0D-794A-9B46-93FB-D2BEDB32C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65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1253613"/>
      </p:ext>
    </p:extLst>
  </p:cSld>
  <p:clrMap bg1="lt1" tx1="dk1" bg2="dk2" tx2="lt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over and intro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311708" y="2821566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 b="1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 b="1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 b="1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 b="1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 b="1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 b="1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 b="1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11700" y="5607633"/>
            <a:ext cx="8151600" cy="105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1" name="Shape 11" descr="ASU_Horiz_RGB_Digital_MaroonGold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45068" y="249396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ld chapter break or bold statement gold 2">
    <p:bg>
      <p:bgPr>
        <a:solidFill>
          <a:schemeClr val="accent1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17109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436825" y="1340433"/>
            <a:ext cx="7508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ld chapter break or bold statement gold 1">
    <p:bg>
      <p:bgPr>
        <a:solidFill>
          <a:schemeClr val="accent2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101366"/>
            <a:ext cx="62463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6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break ba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1752600"/>
            <a:ext cx="9144000" cy="205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121900" tIns="60925" rIns="121900" bIns="609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7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81837" y="2133600"/>
            <a:ext cx="81129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break maroon ba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1752600"/>
            <a:ext cx="9144000" cy="2057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21900" tIns="60925" rIns="121900" bIns="609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7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81837" y="2133600"/>
            <a:ext cx="81129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with 3 column 1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215500" y="1550700"/>
            <a:ext cx="24036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3274550" y="1579553"/>
            <a:ext cx="24036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3"/>
          </p:nvPr>
        </p:nvSpPr>
        <p:spPr>
          <a:xfrm>
            <a:off x="405375" y="1606433"/>
            <a:ext cx="24036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with text 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698" y="1606433"/>
            <a:ext cx="78204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 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265500" y="524033"/>
            <a:ext cx="4843800" cy="197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2pPr>
            <a:lvl3pPr lvl="2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3pPr>
            <a:lvl4pPr lvl="3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4pPr>
            <a:lvl5pPr lvl="4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5pPr>
            <a:lvl6pPr lvl="5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6pPr>
            <a:lvl7pPr lvl="6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7pPr>
            <a:lvl8pPr lvl="7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8pPr>
            <a:lvl9pPr lvl="8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5451275" y="761800"/>
            <a:ext cx="2904600" cy="164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Intro Option 2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17109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ubTitle" idx="1"/>
          </p:nvPr>
        </p:nvSpPr>
        <p:spPr>
          <a:xfrm>
            <a:off x="360625" y="1340433"/>
            <a:ext cx="7508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71" name="Shape 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7125" y="5585423"/>
            <a:ext cx="3464700" cy="96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with text 1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697" y="1606433"/>
            <a:ext cx="78204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with 3 colum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215500" y="1550700"/>
            <a:ext cx="24036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3274550" y="1579553"/>
            <a:ext cx="24036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3"/>
          </p:nvPr>
        </p:nvSpPr>
        <p:spPr>
          <a:xfrm>
            <a:off x="405375" y="1606433"/>
            <a:ext cx="24036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break agenda">
    <p:bg>
      <p:bgPr>
        <a:solidFill>
          <a:srgbClr val="000000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64100" y="2726966"/>
            <a:ext cx="2787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defRPr sz="4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4800" b="1">
                <a:solidFill>
                  <a:srgbClr val="FFFFFF"/>
                </a:solidFill>
              </a:defRPr>
            </a:lvl2pPr>
            <a:lvl3pPr lvl="2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4800" b="1">
                <a:solidFill>
                  <a:srgbClr val="FFFFFF"/>
                </a:solidFill>
              </a:defRPr>
            </a:lvl3pPr>
            <a:lvl4pPr lvl="3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4800" b="1">
                <a:solidFill>
                  <a:srgbClr val="FFFFFF"/>
                </a:solidFill>
              </a:defRPr>
            </a:lvl4pPr>
            <a:lvl5pPr lvl="4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4800" b="1">
                <a:solidFill>
                  <a:srgbClr val="FFFFFF"/>
                </a:solidFill>
              </a:defRPr>
            </a:lvl5pPr>
            <a:lvl6pPr lvl="5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4800" b="1">
                <a:solidFill>
                  <a:srgbClr val="FFFFFF"/>
                </a:solidFill>
              </a:defRPr>
            </a:lvl6pPr>
            <a:lvl7pPr lvl="6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4800" b="1">
                <a:solidFill>
                  <a:srgbClr val="FFFFFF"/>
                </a:solidFill>
              </a:defRPr>
            </a:lvl7pPr>
            <a:lvl8pPr lvl="7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4800" b="1">
                <a:solidFill>
                  <a:srgbClr val="FFFFFF"/>
                </a:solidFill>
              </a:defRPr>
            </a:lvl8pPr>
            <a:lvl9pPr lvl="8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48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/>
          <p:nvPr/>
        </p:nvSpPr>
        <p:spPr>
          <a:xfrm>
            <a:off x="3664989" y="495464"/>
            <a:ext cx="1057200" cy="4708800"/>
          </a:xfrm>
          <a:prstGeom prst="rect">
            <a:avLst/>
          </a:prstGeom>
          <a:noFill/>
          <a:ln>
            <a:noFill/>
          </a:ln>
        </p:spPr>
        <p:txBody>
          <a:bodyPr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225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4925925" y="1386533"/>
            <a:ext cx="3589500" cy="367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marL="457200" lvl="0" indent="-228600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1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subTitle" idx="1"/>
          </p:nvPr>
        </p:nvSpPr>
        <p:spPr>
          <a:xfrm>
            <a:off x="311700" y="1340433"/>
            <a:ext cx="7508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15077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117" name="Shape 1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2700" y="5903625"/>
            <a:ext cx="1247799" cy="73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ll out plus image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218900" y="305300"/>
            <a:ext cx="1860300" cy="311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120" name="Shape 1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2700" y="5903625"/>
            <a:ext cx="1247799" cy="73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ld chapter break or bold statement gold 2">
    <p:bg>
      <p:bgPr>
        <a:solidFill>
          <a:schemeClr val="accent1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17109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ubTitle" idx="1"/>
          </p:nvPr>
        </p:nvSpPr>
        <p:spPr>
          <a:xfrm>
            <a:off x="436825" y="1340433"/>
            <a:ext cx="7508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ld chapter break or bold statement gold 1">
    <p:bg>
      <p:bgPr>
        <a:solidFill>
          <a:schemeClr val="accent2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1101366"/>
            <a:ext cx="62463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6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with 3 colum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215500" y="1550700"/>
            <a:ext cx="24036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3274550" y="1579553"/>
            <a:ext cx="24036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3"/>
          </p:nvPr>
        </p:nvSpPr>
        <p:spPr>
          <a:xfrm>
            <a:off x="405375" y="1606433"/>
            <a:ext cx="2403600" cy="426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311700" y="1340433"/>
            <a:ext cx="7508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15077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7200"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ll out plus imag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218900" y="305300"/>
            <a:ext cx="1860300" cy="3118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None/>
              <a:defRPr sz="1800"/>
            </a:lvl1pPr>
            <a:lvl2pPr lvl="1">
              <a:spcBef>
                <a:spcPts val="0"/>
              </a:spcBef>
              <a:buNone/>
              <a:defRPr sz="1800"/>
            </a:lvl2pPr>
            <a:lvl3pPr lvl="2">
              <a:spcBef>
                <a:spcPts val="0"/>
              </a:spcBef>
              <a:buNone/>
              <a:defRPr sz="1800"/>
            </a:lvl3pPr>
            <a:lvl4pPr lvl="3">
              <a:spcBef>
                <a:spcPts val="0"/>
              </a:spcBef>
              <a:buNone/>
              <a:defRPr sz="1800"/>
            </a:lvl4pPr>
            <a:lvl5pPr lvl="4">
              <a:spcBef>
                <a:spcPts val="0"/>
              </a:spcBef>
              <a:buNone/>
              <a:defRPr sz="1800"/>
            </a:lvl5pPr>
            <a:lvl6pPr lvl="5">
              <a:spcBef>
                <a:spcPts val="0"/>
              </a:spcBef>
              <a:buNone/>
              <a:defRPr sz="1800"/>
            </a:lvl6pPr>
            <a:lvl7pPr lvl="6">
              <a:spcBef>
                <a:spcPts val="0"/>
              </a:spcBef>
              <a:buNone/>
              <a:defRPr sz="1800"/>
            </a:lvl7pPr>
            <a:lvl8pPr lvl="7">
              <a:spcBef>
                <a:spcPts val="0"/>
              </a:spcBef>
              <a:buNone/>
              <a:defRPr sz="1800"/>
            </a:lvl8pPr>
            <a:lvl9pPr lvl="8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4572000" y="-179533"/>
            <a:ext cx="4572000" cy="703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2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None/>
              <a:defRPr sz="3600"/>
            </a:lvl1pPr>
            <a:lvl2pPr lvl="1">
              <a:spcBef>
                <a:spcPts val="0"/>
              </a:spcBef>
              <a:buNone/>
              <a:defRPr sz="3600"/>
            </a:lvl2pPr>
            <a:lvl3pPr lvl="2">
              <a:spcBef>
                <a:spcPts val="0"/>
              </a:spcBef>
              <a:buNone/>
              <a:defRPr sz="3600"/>
            </a:lvl3pPr>
            <a:lvl4pPr lvl="3">
              <a:spcBef>
                <a:spcPts val="0"/>
              </a:spcBef>
              <a:buNone/>
              <a:defRPr sz="3600"/>
            </a:lvl4pPr>
            <a:lvl5pPr lvl="4">
              <a:spcBef>
                <a:spcPts val="0"/>
              </a:spcBef>
              <a:buNone/>
              <a:defRPr sz="3600"/>
            </a:lvl5pPr>
            <a:lvl6pPr lvl="5">
              <a:spcBef>
                <a:spcPts val="0"/>
              </a:spcBef>
              <a:buNone/>
              <a:defRPr sz="3600"/>
            </a:lvl6pPr>
            <a:lvl7pPr lvl="6">
              <a:spcBef>
                <a:spcPts val="0"/>
              </a:spcBef>
              <a:buNone/>
              <a:defRPr sz="3600"/>
            </a:lvl7pPr>
            <a:lvl8pPr lvl="7">
              <a:spcBef>
                <a:spcPts val="0"/>
              </a:spcBef>
              <a:buNone/>
              <a:defRPr sz="3600"/>
            </a:lvl8pPr>
            <a:lvl9pPr lvl="8">
              <a:spcBef>
                <a:spcPts val="0"/>
              </a:spcBef>
              <a:buNone/>
              <a:defRPr sz="3600"/>
            </a:lvl9pPr>
          </a:lstStyle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-19225" y="2346933"/>
            <a:ext cx="9163200" cy="4584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Intro Option 2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11700" y="17109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436825" y="1340433"/>
            <a:ext cx="7508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0" name="Shape 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7375" y="5065898"/>
            <a:ext cx="3464700" cy="128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ld chapter break or bold statement gold">
    <p:bg>
      <p:bgPr>
        <a:solidFill>
          <a:schemeClr val="accen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311700" y="1101366"/>
            <a:ext cx="62463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6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72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atraining.disa.mil/eta/cyber-protect/launchpage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isel.aisnet.org/jais/vol10/iss2/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png"/><Relationship Id="rId4" Type="http://schemas.openxmlformats.org/officeDocument/2006/relationships/hyperlink" Target="https://www.sans.org/security-resources/policie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97695" y="46620"/>
            <a:ext cx="9046305" cy="159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dirty="0" smtClean="0"/>
              <a:t>Using Cases (and Games) to Teach Cybersecurity and Privacy</a:t>
            </a:r>
            <a:endParaRPr lang="en" sz="4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subTitle" idx="1"/>
          </p:nvPr>
        </p:nvSpPr>
        <p:spPr>
          <a:xfrm>
            <a:off x="436778" y="4849363"/>
            <a:ext cx="8395521" cy="9223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en-US" sz="2800" b="1" i="0" u="none" strike="noStrike" cap="none" dirty="0" smtClean="0">
              <a:solidFill>
                <a:srgbClr val="000000"/>
              </a:solidFill>
              <a:highlight>
                <a:srgbClr val="FFC0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en-US" sz="2800" b="1" i="0" u="none" strike="noStrike" cap="none" dirty="0" smtClean="0">
              <a:solidFill>
                <a:srgbClr val="000000"/>
              </a:solidFill>
              <a:highlight>
                <a:srgbClr val="FFC0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800" b="1" i="0" u="none" strike="noStrike" cap="none" dirty="0" smtClean="0">
                <a:solidFill>
                  <a:srgbClr val="000000"/>
                </a:solidFill>
                <a:highlight>
                  <a:srgbClr val="FFC000"/>
                </a:highlight>
                <a:latin typeface="Arial"/>
                <a:ea typeface="Arial"/>
                <a:cs typeface="Arial"/>
                <a:sym typeface="Arial"/>
              </a:rPr>
              <a:t>Paul </a:t>
            </a:r>
            <a:r>
              <a:rPr lang="en" sz="2800" b="1" i="0" u="none" strike="noStrike" cap="none" dirty="0">
                <a:solidFill>
                  <a:srgbClr val="000000"/>
                </a:solidFill>
                <a:highlight>
                  <a:srgbClr val="FFC000"/>
                </a:highlight>
                <a:latin typeface="Arial"/>
                <a:ea typeface="Arial"/>
                <a:cs typeface="Arial"/>
                <a:sym typeface="Arial"/>
              </a:rPr>
              <a:t>John </a:t>
            </a:r>
            <a:r>
              <a:rPr lang="en" sz="2800" b="1" i="0" u="none" strike="noStrike" cap="none" dirty="0" smtClean="0">
                <a:solidFill>
                  <a:srgbClr val="000000"/>
                </a:solidFill>
                <a:highlight>
                  <a:srgbClr val="FFC000"/>
                </a:highlight>
                <a:latin typeface="Arial"/>
                <a:ea typeface="Arial"/>
                <a:cs typeface="Arial"/>
                <a:sym typeface="Arial"/>
              </a:rPr>
              <a:t>Steinbart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800" smtClean="0">
                <a:highlight>
                  <a:srgbClr val="FFC000"/>
                </a:highlight>
              </a:rPr>
              <a:t>Nicholas Smith (EY)</a:t>
            </a:r>
            <a:endParaRPr lang="en-US" sz="2800" b="1" i="0" u="none" strike="noStrike" cap="none" dirty="0">
              <a:solidFill>
                <a:srgbClr val="000000"/>
              </a:solidFill>
              <a:highlight>
                <a:srgbClr val="FFC0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en-US" sz="2800" b="1" i="0" u="none" strike="noStrike" cap="none" dirty="0">
              <a:solidFill>
                <a:srgbClr val="000000"/>
              </a:solidFill>
              <a:highlight>
                <a:srgbClr val="FFC0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800" b="0" dirty="0" smtClean="0">
                <a:highlight>
                  <a:srgbClr val="FFC000"/>
                </a:highlight>
              </a:rPr>
              <a:t>2019 AIS Boot Camp: Cybersecurity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800" b="0" dirty="0" smtClean="0">
                <a:highlight>
                  <a:srgbClr val="FFC000"/>
                </a:highlight>
              </a:rPr>
              <a:t>Accounting Information Systems Section - AAA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en-US" sz="2800" dirty="0">
              <a:highlight>
                <a:srgbClr val="FFC000"/>
              </a:highlight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800" b="0" dirty="0" smtClean="0">
                <a:highlight>
                  <a:srgbClr val="FFC000"/>
                </a:highlight>
              </a:rPr>
              <a:t>Atlanta, GA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800" b="0" i="0" u="none" strike="noStrike" cap="none" dirty="0" smtClean="0">
                <a:solidFill>
                  <a:srgbClr val="000000"/>
                </a:solidFill>
                <a:highlight>
                  <a:srgbClr val="FFC000"/>
                </a:highlight>
                <a:sym typeface="Arial"/>
              </a:rPr>
              <a:t>21 </a:t>
            </a:r>
            <a:r>
              <a:rPr lang="en-US" sz="2800" b="0" dirty="0" smtClean="0">
                <a:highlight>
                  <a:srgbClr val="FFC000"/>
                </a:highlight>
              </a:rPr>
              <a:t>May 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highlight>
                  <a:srgbClr val="FFC000"/>
                </a:highlight>
                <a:sym typeface="Arial"/>
              </a:rPr>
              <a:t>2019</a:t>
            </a:r>
            <a:endParaRPr lang="en" sz="2800" b="0" i="0" u="none" strike="noStrike" cap="none" dirty="0">
              <a:solidFill>
                <a:srgbClr val="000000"/>
              </a:solidFill>
              <a:highlight>
                <a:srgbClr val="FFC000"/>
              </a:highlight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Phase 2: Protect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697" y="1201615"/>
            <a:ext cx="7820400" cy="4673518"/>
          </a:xfrm>
        </p:spPr>
        <p:txBody>
          <a:bodyPr/>
          <a:lstStyle/>
          <a:p>
            <a:r>
              <a:rPr lang="en-US" sz="2400" dirty="0" smtClean="0"/>
              <a:t>1. Risk Assessment and Response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The time-based model of security: P &gt; D + R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Measuring the Total Cost of Solutions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Measuring Benefits: Going Beyond Expected Loss</a:t>
            </a:r>
          </a:p>
          <a:p>
            <a:pPr marL="1371600" lvl="2" indent="-457200">
              <a:buFont typeface="Wingdings" charset="2"/>
              <a:buChar char="ü"/>
            </a:pPr>
            <a:r>
              <a:rPr lang="en-US" sz="2200" dirty="0" smtClean="0"/>
              <a:t>Real cost savings</a:t>
            </a:r>
          </a:p>
          <a:p>
            <a:pPr marL="1371600" lvl="2" indent="-457200">
              <a:buFont typeface="Wingdings" charset="2"/>
              <a:buChar char="ü"/>
            </a:pPr>
            <a:r>
              <a:rPr lang="en-US" sz="2200" dirty="0" smtClean="0"/>
              <a:t>Revenue growth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Marginal Costs vs. Marginal Benefits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Using Discounted Cash Flow Analysis instead of FUD</a:t>
            </a:r>
          </a:p>
          <a:p>
            <a:pPr lvl="1"/>
            <a:endParaRPr lang="en-US" sz="22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939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9" y="211616"/>
            <a:ext cx="8666223" cy="763500"/>
          </a:xfrm>
        </p:spPr>
        <p:txBody>
          <a:bodyPr/>
          <a:lstStyle/>
          <a:p>
            <a:r>
              <a:rPr lang="en-US" sz="3200" dirty="0" smtClean="0"/>
              <a:t>Follow-up: case on Security Investments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36533" y="1123461"/>
            <a:ext cx="8741389" cy="1934308"/>
          </a:xfrm>
        </p:spPr>
        <p:txBody>
          <a:bodyPr/>
          <a:lstStyle/>
          <a:p>
            <a:pPr marL="342900" indent="-342900">
              <a:buFont typeface="Wingdings" charset="2"/>
              <a:buChar char="u"/>
            </a:pPr>
            <a:r>
              <a:rPr lang="en-US" sz="2400" dirty="0"/>
              <a:t>“Information Risk Analysis at Jeffords” </a:t>
            </a:r>
            <a:r>
              <a:rPr lang="en-US" sz="2400" dirty="0" smtClean="0"/>
              <a:t>(Dartmouth)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San Francisco International Airport and Quantum Secure’s SAFE for Aviation System (also includes a spreadsheet)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Secom: Managing Information Security in a Risky World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Simulation/game: “CyberProtect” by Department of Defense</a:t>
            </a:r>
          </a:p>
          <a:p>
            <a:endParaRPr lang="en-US" sz="2400" dirty="0"/>
          </a:p>
          <a:p>
            <a:r>
              <a:rPr lang="en-US" sz="2400" dirty="0">
                <a:hlinkClick r:id="rId3"/>
              </a:rPr>
              <a:t>http://iatraining.disa.mil/eta/cyber-protect/</a:t>
            </a:r>
            <a:r>
              <a:rPr lang="en-US" sz="2400" dirty="0" smtClean="0">
                <a:hlinkClick r:id="rId3"/>
              </a:rPr>
              <a:t>launchpage.htm</a:t>
            </a:r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59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Phase 2: Protect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697" y="1201615"/>
            <a:ext cx="7820400" cy="4673518"/>
          </a:xfrm>
        </p:spPr>
        <p:txBody>
          <a:bodyPr/>
          <a:lstStyle/>
          <a:p>
            <a:r>
              <a:rPr lang="en-US" sz="2400" dirty="0"/>
              <a:t>2</a:t>
            </a:r>
            <a:r>
              <a:rPr lang="en-US" sz="2400" dirty="0" smtClean="0"/>
              <a:t>. Technology Dive 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Network primer on TCP/IP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Use </a:t>
            </a:r>
            <a:r>
              <a:rPr lang="en-US" sz="2200" i="1" dirty="0" smtClean="0"/>
              <a:t>Wireshark</a:t>
            </a:r>
            <a:r>
              <a:rPr lang="en-US" sz="2200" dirty="0" smtClean="0"/>
              <a:t> to demonstrate packet structure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Dated, but humorous video follow-up: “Warriors of the Net” (YouTube)</a:t>
            </a:r>
          </a:p>
          <a:p>
            <a:r>
              <a:rPr lang="en-US" sz="2400" dirty="0" smtClean="0"/>
              <a:t>3. Encryption, digital signatures, and blockchain</a:t>
            </a:r>
          </a:p>
          <a:p>
            <a:pPr lvl="1"/>
            <a:endParaRPr lang="en-US" sz="22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823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Phase 3: Respond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697" y="1201615"/>
            <a:ext cx="7820400" cy="4673518"/>
          </a:xfrm>
        </p:spPr>
        <p:txBody>
          <a:bodyPr/>
          <a:lstStyle/>
          <a:p>
            <a:r>
              <a:rPr lang="en-US" sz="2400" dirty="0" smtClean="0"/>
              <a:t>1. Incident Response – cases: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The iPremier Company: Denial of Service Attack (graphic novel version)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IT Management Simulation: Cyber Attack</a:t>
            </a:r>
          </a:p>
          <a:p>
            <a:pPr marL="914400" lvl="1" indent="-457200">
              <a:buFont typeface="Wingdings" charset="2"/>
              <a:buChar char="Ø"/>
            </a:pPr>
            <a:endParaRPr lang="en-US" sz="2200" dirty="0" smtClean="0"/>
          </a:p>
          <a:p>
            <a:r>
              <a:rPr lang="en-US" sz="2400" dirty="0"/>
              <a:t>2</a:t>
            </a:r>
            <a:r>
              <a:rPr lang="en-US" sz="2400" dirty="0" smtClean="0"/>
              <a:t>. Business Continuity and Change Management case: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200" dirty="0" smtClean="0"/>
              <a:t>CareGroup</a:t>
            </a:r>
            <a:endParaRPr lang="en-US" sz="22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495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Phase 3: Respond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697" y="1201615"/>
            <a:ext cx="7820400" cy="4673518"/>
          </a:xfrm>
        </p:spPr>
        <p:txBody>
          <a:bodyPr/>
          <a:lstStyle/>
          <a:p>
            <a:r>
              <a:rPr lang="en-US" sz="2400" dirty="0"/>
              <a:t>3</a:t>
            </a:r>
            <a:r>
              <a:rPr lang="en-US" sz="2400" dirty="0" smtClean="0"/>
              <a:t>. Privacy – cases: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Dark Side of Customer Analytics – selling PI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None of Our Business? – embedding RFID</a:t>
            </a:r>
          </a:p>
          <a:p>
            <a:pPr marL="914400" lvl="1" indent="-457200">
              <a:buFont typeface="Wingdings" charset="2"/>
              <a:buChar char="Ø"/>
            </a:pPr>
            <a:endParaRPr lang="en-US" sz="2200" dirty="0" smtClean="0"/>
          </a:p>
          <a:p>
            <a:endParaRPr lang="en-US" sz="22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41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Phase 4: Assess 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697" y="1201615"/>
            <a:ext cx="7820400" cy="4673518"/>
          </a:xfrm>
        </p:spPr>
        <p:txBody>
          <a:bodyPr/>
          <a:lstStyle/>
          <a:p>
            <a:r>
              <a:rPr lang="en-US" sz="2400" dirty="0" smtClean="0"/>
              <a:t>Topic: How to measure security effectiveness</a:t>
            </a:r>
          </a:p>
          <a:p>
            <a:r>
              <a:rPr lang="en-US" sz="2400" dirty="0" smtClean="0"/>
              <a:t>Exercise: building security scoreboards and dashboards</a:t>
            </a:r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08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7" y="211616"/>
            <a:ext cx="8520600" cy="763500"/>
          </a:xfrm>
        </p:spPr>
        <p:txBody>
          <a:bodyPr/>
          <a:lstStyle/>
          <a:p>
            <a:r>
              <a:rPr lang="en-US" sz="3200" dirty="0" smtClean="0"/>
              <a:t>Supplemental Engagement: Discussion Board or In-Class Debates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697" y="1445845"/>
            <a:ext cx="8412226" cy="4429287"/>
          </a:xfrm>
        </p:spPr>
        <p:txBody>
          <a:bodyPr/>
          <a:lstStyle/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Should SOX 404 reports include cyber-security?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Should software developers be liable for insecure coding practices (SQL injection, buffer overflows, etc.)?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Should opt-in become mandatory for all businesses that want to collect and use PI?</a:t>
            </a:r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813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7" y="211616"/>
            <a:ext cx="8520600" cy="763500"/>
          </a:xfrm>
        </p:spPr>
        <p:txBody>
          <a:bodyPr/>
          <a:lstStyle/>
          <a:p>
            <a:r>
              <a:rPr lang="en-US" sz="3200" dirty="0" smtClean="0"/>
              <a:t>Assessing Student Learning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697" y="1445845"/>
            <a:ext cx="8412226" cy="4429287"/>
          </a:xfrm>
        </p:spPr>
        <p:txBody>
          <a:bodyPr/>
          <a:lstStyle/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Case analyses (teams)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Quizzes (M/C – focus on terminology and principles)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Participation in discussion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Final exam (essays)</a:t>
            </a:r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498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7" y="1"/>
            <a:ext cx="8520600" cy="595268"/>
          </a:xfrm>
        </p:spPr>
        <p:txBody>
          <a:bodyPr/>
          <a:lstStyle/>
          <a:p>
            <a:r>
              <a:rPr lang="en-US" sz="3200" dirty="0" smtClean="0"/>
              <a:t>Assessing Student Learning</a:t>
            </a:r>
            <a:endParaRPr lang="en-US" sz="32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4775" y="595269"/>
            <a:ext cx="7434122" cy="522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7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7" y="1"/>
            <a:ext cx="8520600" cy="595268"/>
          </a:xfrm>
        </p:spPr>
        <p:txBody>
          <a:bodyPr/>
          <a:lstStyle/>
          <a:p>
            <a:r>
              <a:rPr lang="en-US" sz="3200" dirty="0" smtClean="0"/>
              <a:t>Assessing Student Learning</a:t>
            </a:r>
            <a:endParaRPr lang="en-US" sz="32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513" y="595269"/>
            <a:ext cx="7342115" cy="626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9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700" y="211616"/>
            <a:ext cx="8520600" cy="763500"/>
          </a:xfrm>
        </p:spPr>
        <p:txBody>
          <a:bodyPr/>
          <a:lstStyle/>
          <a:p>
            <a:r>
              <a:rPr lang="en-US" sz="3200" dirty="0" smtClean="0"/>
              <a:t>Objective: Reduce anxiety among accounting (and all business) students that cybersecurity is too technical to understand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699" y="2295770"/>
            <a:ext cx="8741389" cy="3748432"/>
          </a:xfrm>
        </p:spPr>
        <p:txBody>
          <a:bodyPr/>
          <a:lstStyle/>
          <a:p>
            <a:pPr marL="342900" indent="-342900">
              <a:buFont typeface="Wingdings" charset="2"/>
              <a:buChar char="ü"/>
            </a:pPr>
            <a:r>
              <a:rPr lang="en-US" sz="2400" dirty="0" smtClean="0"/>
              <a:t>Use cases to illustrate the myriad business decisions related to cybersecurity</a:t>
            </a:r>
            <a:endParaRPr lang="en-US" sz="2400" dirty="0"/>
          </a:p>
          <a:p>
            <a:pPr marL="342900" indent="-342900">
              <a:buFont typeface="Wingdings" charset="2"/>
              <a:buChar char="ü"/>
            </a:pPr>
            <a:endParaRPr lang="en-US" sz="2400" dirty="0"/>
          </a:p>
          <a:p>
            <a:pPr marL="342900" indent="-342900">
              <a:buFont typeface="Wingdings" charset="2"/>
              <a:buChar char="ü"/>
            </a:pPr>
            <a:r>
              <a:rPr lang="en-US" sz="2400" dirty="0" smtClean="0"/>
              <a:t>Supplement with games (simulations)</a:t>
            </a:r>
            <a:endParaRPr lang="en-US" sz="2400" dirty="0"/>
          </a:p>
          <a:p>
            <a:pPr marL="342900" indent="-342900">
              <a:buFont typeface="Wingdings" charset="2"/>
              <a:buChar char="ü"/>
            </a:pPr>
            <a:endParaRPr lang="en-US" sz="2400" dirty="0"/>
          </a:p>
          <a:p>
            <a:pPr marL="342900" indent="-342900">
              <a:buFont typeface="Wingdings" charset="2"/>
              <a:buChar char="ü"/>
            </a:pPr>
            <a:r>
              <a:rPr lang="en-US" sz="2400" dirty="0" smtClean="0"/>
              <a:t>Discuss relevant policy issues</a:t>
            </a:r>
            <a:endParaRPr lang="en-US" sz="24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987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700" y="312615"/>
            <a:ext cx="8520600" cy="763500"/>
          </a:xfrm>
        </p:spPr>
        <p:txBody>
          <a:bodyPr/>
          <a:lstStyle/>
          <a:p>
            <a:pPr algn="ctr"/>
            <a:r>
              <a:rPr lang="en-US" sz="3200" dirty="0" smtClean="0"/>
              <a:t>Take-away to ask students:</a:t>
            </a:r>
            <a:br>
              <a:rPr lang="en-US" sz="3200" dirty="0" smtClean="0"/>
            </a:br>
            <a:r>
              <a:rPr lang="en-US" sz="3200" dirty="0" smtClean="0"/>
              <a:t>“What kind of manager will you be?</a:t>
            </a:r>
            <a:endParaRPr lang="en-US" sz="32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968023"/>
            <a:ext cx="3844969" cy="1067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759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b="1" u="sng" dirty="0" smtClean="0">
                <a:solidFill>
                  <a:schemeClr val="tx1"/>
                </a:solidFill>
              </a:rPr>
              <a:t>Some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b="1" u="sng" dirty="0">
                <a:solidFill>
                  <a:schemeClr val="tx1"/>
                </a:solidFill>
              </a:rPr>
              <a:t>executives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b="1" u="sng" dirty="0">
                <a:solidFill>
                  <a:schemeClr val="tx1"/>
                </a:solidFill>
              </a:rPr>
              <a:t>recognize</a:t>
            </a:r>
            <a:r>
              <a:rPr lang="en-US" sz="2600" dirty="0">
                <a:solidFill>
                  <a:schemeClr val="tx1"/>
                </a:solidFill>
              </a:rPr>
              <a:t> the </a:t>
            </a:r>
            <a:r>
              <a:rPr lang="en-US" sz="2600" b="1" u="sng" dirty="0">
                <a:solidFill>
                  <a:schemeClr val="tx1"/>
                </a:solidFill>
              </a:rPr>
              <a:t>importance of information security </a:t>
            </a:r>
            <a:r>
              <a:rPr lang="en-US" sz="2600" dirty="0">
                <a:solidFill>
                  <a:schemeClr val="tx1"/>
                </a:solidFill>
              </a:rPr>
              <a:t>to their companies </a:t>
            </a:r>
            <a:r>
              <a:rPr lang="en-US" sz="2600" b="1" u="sng" dirty="0">
                <a:solidFill>
                  <a:schemeClr val="tx1"/>
                </a:solidFill>
              </a:rPr>
              <a:t>without</a:t>
            </a:r>
            <a:r>
              <a:rPr lang="en-US" sz="2600" dirty="0">
                <a:solidFill>
                  <a:schemeClr val="tx1"/>
                </a:solidFill>
              </a:rPr>
              <a:t> the immediate </a:t>
            </a:r>
            <a:r>
              <a:rPr lang="en-US" sz="2600" b="1" u="sng" dirty="0">
                <a:solidFill>
                  <a:schemeClr val="tx1"/>
                </a:solidFill>
              </a:rPr>
              <a:t>threat of government sanctions or lost customers</a:t>
            </a:r>
            <a:r>
              <a:rPr lang="en-US" sz="2600" dirty="0">
                <a:solidFill>
                  <a:schemeClr val="tx1"/>
                </a:solidFill>
              </a:rPr>
              <a:t>. They generally work for companies that have a clear understanding of the value of their intellectual property and the lengths competitors will go to steal it. </a:t>
            </a:r>
            <a:r>
              <a:rPr lang="en-US" sz="2600" b="1" u="sng" dirty="0">
                <a:solidFill>
                  <a:srgbClr val="FF0000"/>
                </a:solidFill>
              </a:rPr>
              <a:t>However</a:t>
            </a:r>
            <a:r>
              <a:rPr lang="en-US" sz="2600" dirty="0">
                <a:solidFill>
                  <a:schemeClr val="tx1"/>
                </a:solidFill>
              </a:rPr>
              <a:t>, without such painful threats, </a:t>
            </a:r>
            <a:r>
              <a:rPr lang="en-US" sz="2600" b="1" u="sng" dirty="0">
                <a:solidFill>
                  <a:srgbClr val="FF0000"/>
                </a:solidFill>
              </a:rPr>
              <a:t>most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b="1" u="sng" dirty="0">
                <a:solidFill>
                  <a:srgbClr val="FF0000"/>
                </a:solidFill>
              </a:rPr>
              <a:t>executives won’t spend the time and money it takes to address security proactively and comprehensively</a:t>
            </a:r>
            <a:r>
              <a:rPr lang="en-US" sz="2600" dirty="0">
                <a:solidFill>
                  <a:schemeClr val="tx1"/>
                </a:solidFill>
              </a:rPr>
              <a:t>. 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Source: Parenty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smtClean="0">
                <a:solidFill>
                  <a:schemeClr val="tx1"/>
                </a:solidFill>
              </a:rPr>
              <a:t>Digital Defense, Harvard Business Press, pp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smtClean="0">
                <a:solidFill>
                  <a:schemeClr val="tx1"/>
                </a:solidFill>
              </a:rPr>
              <a:t>109-110</a:t>
            </a:r>
          </a:p>
          <a:p>
            <a:pPr>
              <a:buFont typeface="Wingdings" pitchFamily="2" charset="2"/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     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62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708" y="1695806"/>
            <a:ext cx="8520600" cy="27369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Contact Information:</a:t>
            </a:r>
          </a:p>
          <a:p>
            <a:r>
              <a:rPr lang="en-US" dirty="0"/>
              <a:t>Paul.Steinbart@asu.edu</a:t>
            </a:r>
          </a:p>
        </p:txBody>
      </p:sp>
    </p:spTree>
    <p:extLst>
      <p:ext uri="{BB962C8B-B14F-4D97-AF65-F5344CB8AC3E}">
        <p14:creationId xmlns:p14="http://schemas.microsoft.com/office/powerpoint/2010/main" val="213047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9" y="211616"/>
            <a:ext cx="8666223" cy="763500"/>
          </a:xfrm>
        </p:spPr>
        <p:txBody>
          <a:bodyPr/>
          <a:lstStyle/>
          <a:p>
            <a:r>
              <a:rPr lang="en-US" sz="3200" dirty="0" smtClean="0"/>
              <a:t>Start with an interesting topic: ransomware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36533" y="1348154"/>
            <a:ext cx="8741389" cy="3748432"/>
          </a:xfrm>
        </p:spPr>
        <p:txBody>
          <a:bodyPr/>
          <a:lstStyle/>
          <a:p>
            <a:pPr marL="342900" indent="-342900">
              <a:buFont typeface="Wingdings" charset="2"/>
              <a:buChar char="ü"/>
            </a:pPr>
            <a:r>
              <a:rPr lang="en-US" sz="2400" dirty="0" smtClean="0"/>
              <a:t>Harvard Business Case: When Hackers Turn to Blackmail</a:t>
            </a:r>
            <a:endParaRPr lang="en-US" sz="2400" dirty="0"/>
          </a:p>
          <a:p>
            <a:r>
              <a:rPr lang="en-US" sz="2000" dirty="0">
                <a:solidFill>
                  <a:prstClr val="black"/>
                </a:solidFill>
                <a:latin typeface="WorkSans-Regular"/>
              </a:rPr>
              <a:t>Sunnylake Hospital is being held up by online extortionists who have blocked access to its electronic medical records and are demanding $100,000 to restore it. Paul Layman, Sunnylake's CEO, didn't take their first e-mail seriously, and now the hospital has ground to a halt. Paul's golden-boy IT director can't seem to outwit the hackers. Sunnylake's legal counsel tells Paul, "Literally every second is a liability." The chief of staff is in a mutinous fury. What should Paul do</a:t>
            </a:r>
            <a:r>
              <a:rPr lang="en-US" sz="2000" dirty="0" smtClean="0">
                <a:solidFill>
                  <a:prstClr val="black"/>
                </a:solidFill>
                <a:latin typeface="WorkSans-Regular"/>
              </a:rPr>
              <a:t>? (from Case Abstract)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2400" dirty="0" smtClean="0"/>
              <a:t>Drives home that security is not something left just to IT</a:t>
            </a:r>
            <a:endParaRPr lang="en-US" sz="24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94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9" y="211616"/>
            <a:ext cx="8666223" cy="763500"/>
          </a:xfrm>
        </p:spPr>
        <p:txBody>
          <a:bodyPr/>
          <a:lstStyle/>
          <a:p>
            <a:r>
              <a:rPr lang="en-US" sz="3200" dirty="0" smtClean="0"/>
              <a:t>Follow-up: research showing security is a </a:t>
            </a:r>
            <a:r>
              <a:rPr lang="en-US" sz="3200" i="1" dirty="0" smtClean="0"/>
              <a:t>Business</a:t>
            </a:r>
            <a:r>
              <a:rPr lang="en-US" sz="3200" dirty="0" smtClean="0"/>
              <a:t> issue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36533" y="1123461"/>
            <a:ext cx="8741389" cy="1934308"/>
          </a:xfrm>
        </p:spPr>
        <p:txBody>
          <a:bodyPr/>
          <a:lstStyle/>
          <a:p>
            <a:r>
              <a:rPr lang="en-US" sz="2400" dirty="0"/>
              <a:t>Steinbart, P.J., R.L. Raschke, G. Gal, and W.N. Dilla. 2018. “The influence of a good relationship between the internal audit and information security functions on information security outcomes,” </a:t>
            </a:r>
            <a:r>
              <a:rPr lang="en-US" sz="2400" i="1" dirty="0"/>
              <a:t>Accounting, Organizations and Society</a:t>
            </a:r>
            <a:r>
              <a:rPr lang="en-US" sz="2400" dirty="0"/>
              <a:t> (71): 15-29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ounded Rectangle 7"/>
          <p:cNvSpPr/>
          <p:nvPr/>
        </p:nvSpPr>
        <p:spPr>
          <a:xfrm>
            <a:off x="5421923" y="3731846"/>
            <a:ext cx="2071077" cy="1143000"/>
          </a:xfrm>
          <a:prstGeom prst="roundRect">
            <a:avLst/>
          </a:prstGeom>
          <a:solidFill>
            <a:srgbClr val="951D4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Effectiveness of</a:t>
            </a:r>
          </a:p>
          <a:p>
            <a:pPr algn="ctr"/>
            <a:r>
              <a:rPr lang="en-US" dirty="0" smtClean="0"/>
              <a:t>Security Program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387231" y="4738076"/>
            <a:ext cx="2071077" cy="1143000"/>
          </a:xfrm>
          <a:prstGeom prst="roundRect">
            <a:avLst/>
          </a:prstGeom>
          <a:solidFill>
            <a:srgbClr val="951D4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 Management</a:t>
            </a:r>
          </a:p>
          <a:p>
            <a:pPr algn="ctr"/>
            <a:r>
              <a:rPr lang="en-US" dirty="0" smtClean="0"/>
              <a:t>Support for </a:t>
            </a:r>
          </a:p>
          <a:p>
            <a:pPr algn="ctr"/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99308" y="2979615"/>
            <a:ext cx="2071077" cy="1143000"/>
          </a:xfrm>
          <a:prstGeom prst="roundRect">
            <a:avLst/>
          </a:prstGeom>
          <a:solidFill>
            <a:srgbClr val="951D4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Quality of Relationship between </a:t>
            </a:r>
          </a:p>
          <a:p>
            <a:pPr algn="ctr"/>
            <a:r>
              <a:rPr lang="en-US" dirty="0" smtClean="0"/>
              <a:t>Internal Audit and</a:t>
            </a:r>
          </a:p>
          <a:p>
            <a:pPr algn="ctr"/>
            <a:r>
              <a:rPr lang="en-US" dirty="0" smtClean="0"/>
              <a:t>Information Security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422769" y="4200769"/>
            <a:ext cx="1" cy="537307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</p:cNvCxnSpPr>
          <p:nvPr/>
        </p:nvCxnSpPr>
        <p:spPr>
          <a:xfrm flipV="1">
            <a:off x="3458308" y="4503615"/>
            <a:ext cx="1963615" cy="805961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3"/>
            <a:endCxn id="8" idx="1"/>
          </p:cNvCxnSpPr>
          <p:nvPr/>
        </p:nvCxnSpPr>
        <p:spPr>
          <a:xfrm>
            <a:off x="3370385" y="3551115"/>
            <a:ext cx="2051538" cy="752231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11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8107" y="34920"/>
            <a:ext cx="8666223" cy="763500"/>
          </a:xfrm>
        </p:spPr>
        <p:txBody>
          <a:bodyPr/>
          <a:lstStyle/>
          <a:p>
            <a:r>
              <a:rPr lang="en-US" sz="3200" dirty="0" smtClean="0"/>
              <a:t>Discuss why security solutions are not just technical, but require a </a:t>
            </a:r>
            <a:r>
              <a:rPr lang="en-US" sz="3200" i="1" dirty="0" smtClean="0"/>
              <a:t>systems</a:t>
            </a:r>
            <a:r>
              <a:rPr lang="en-US" sz="3200" dirty="0" smtClean="0"/>
              <a:t> approach</a:t>
            </a:r>
            <a:endParaRPr lang="en-US" sz="32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225806"/>
            <a:ext cx="7775575" cy="4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829538" y="5943600"/>
            <a:ext cx="4933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4"/>
                </a:solidFill>
              </a:rPr>
              <a:t>Source: An Introduction to the Business Model for Information Security, ISACA, 2009 p. 14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778000" y="4142154"/>
            <a:ext cx="1191846" cy="1367943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175000" y="3087077"/>
            <a:ext cx="517769" cy="859692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115773" y="4239846"/>
            <a:ext cx="859692" cy="527539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829538" y="4933462"/>
            <a:ext cx="1221154" cy="439615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6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9" y="123268"/>
            <a:ext cx="8666223" cy="763500"/>
          </a:xfrm>
        </p:spPr>
        <p:txBody>
          <a:bodyPr/>
          <a:lstStyle/>
          <a:p>
            <a:r>
              <a:rPr lang="en-US" sz="3200" dirty="0" smtClean="0"/>
              <a:t>Follow-up: more research, showing the </a:t>
            </a:r>
            <a:r>
              <a:rPr lang="en-US" sz="3200" i="1" dirty="0" smtClean="0"/>
              <a:t>behavioral</a:t>
            </a:r>
            <a:r>
              <a:rPr lang="en-US" sz="3200" dirty="0" smtClean="0"/>
              <a:t> side of security 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36533" y="1123461"/>
            <a:ext cx="8741389" cy="1934308"/>
          </a:xfrm>
        </p:spPr>
        <p:txBody>
          <a:bodyPr/>
          <a:lstStyle/>
          <a:p>
            <a:r>
              <a:rPr lang="en-US" sz="2400" dirty="0"/>
              <a:t>Keith, M., B. Shao, and P.J. Steinbart. 2009. “A Behavioral Analysis of Passphrase Design and Effectiveness” </a:t>
            </a:r>
            <a:r>
              <a:rPr lang="en-US" sz="2400" i="1" dirty="0"/>
              <a:t>Journal of the Association for Information Systems </a:t>
            </a:r>
            <a:r>
              <a:rPr lang="en-US" sz="2400" dirty="0"/>
              <a:t>10(2): 63-89. Available at </a:t>
            </a:r>
            <a:r>
              <a:rPr lang="en-US" sz="2400" dirty="0">
                <a:hlinkClick r:id="rId3"/>
              </a:rPr>
              <a:t>http://aisel.aisnet.org/jais/vol10/iss2/2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Steinbart, P.J., Keith, M., and Babb, J. 2016. “Examining the Continuance of Secure Behavior: A Longitudinal Field Study of Mobile Device Authentication,” </a:t>
            </a:r>
            <a:r>
              <a:rPr lang="en-US" sz="2400" i="1" dirty="0"/>
              <a:t>Information Systems Research </a:t>
            </a:r>
            <a:r>
              <a:rPr lang="en-US" sz="2400" dirty="0"/>
              <a:t>27(2): 219-239.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387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9" y="211616"/>
            <a:ext cx="8744377" cy="763500"/>
          </a:xfrm>
        </p:spPr>
        <p:txBody>
          <a:bodyPr/>
          <a:lstStyle/>
          <a:p>
            <a:r>
              <a:rPr lang="en-US" sz="3200" dirty="0" smtClean="0"/>
              <a:t>Structure of course – the Security Life Cycle</a:t>
            </a:r>
            <a:endParaRPr lang="en-US" sz="32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52985653"/>
              </p:ext>
            </p:extLst>
          </p:nvPr>
        </p:nvGraphicFramePr>
        <p:xfrm>
          <a:off x="311700" y="1250845"/>
          <a:ext cx="8617020" cy="4720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Shape 11" descr="ASU_Horiz_RGB_Digital_MaroonGold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38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9494" y="3382108"/>
            <a:ext cx="1524000" cy="1414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Phase 1: Planning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21094" y="1201615"/>
            <a:ext cx="7820400" cy="467351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400" dirty="0" smtClean="0"/>
              <a:t>Take inventory and value information resources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Threat Assessment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Create Policies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200" dirty="0" smtClean="0"/>
              <a:t>Share practical tip: No need to “reinvent the wheel” when developing policies – visit the the “Security Policy Project” at sans.org </a:t>
            </a:r>
          </a:p>
          <a:p>
            <a:pPr lvl="1"/>
            <a:r>
              <a:rPr lang="en-US" sz="2200" dirty="0">
                <a:hlinkClick r:id="rId4"/>
              </a:rPr>
              <a:t>https://www.sans.org/security-resources/policies</a:t>
            </a:r>
            <a:r>
              <a:rPr lang="en-US" sz="2200" dirty="0" smtClean="0">
                <a:hlinkClick r:id="rId4"/>
              </a:rPr>
              <a:t>/</a:t>
            </a:r>
            <a:endParaRPr lang="en-US" sz="2200" dirty="0" smtClean="0"/>
          </a:p>
          <a:p>
            <a:pPr marL="800100" lvl="1" indent="-342900">
              <a:buFont typeface="Wingdings" charset="2"/>
              <a:buChar char="Ø"/>
            </a:pPr>
            <a:endParaRPr lang="en-US" sz="2200" dirty="0"/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/>
          <p:cNvSpPr/>
          <p:nvPr/>
        </p:nvSpPr>
        <p:spPr>
          <a:xfrm>
            <a:off x="7355694" y="3468077"/>
            <a:ext cx="1371600" cy="12192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7370097" y="3544277"/>
            <a:ext cx="1524000" cy="11430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9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699" y="211616"/>
            <a:ext cx="8666223" cy="763500"/>
          </a:xfrm>
        </p:spPr>
        <p:txBody>
          <a:bodyPr/>
          <a:lstStyle/>
          <a:p>
            <a:r>
              <a:rPr lang="en-US" sz="3200" dirty="0" smtClean="0"/>
              <a:t>Follow-up: mini-cases on policy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36533" y="1123461"/>
            <a:ext cx="8741389" cy="1934308"/>
          </a:xfrm>
        </p:spPr>
        <p:txBody>
          <a:bodyPr/>
          <a:lstStyle/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Fresh to Table (how to discipline employees who do not follow the organization’s values on social media)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Facebook Folly at Northeast BMW (how to discipline an employee who makes unflattering posts on social media)</a:t>
            </a:r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Reign of Zero Tolerance (how to dismiss employees; how to communicate policies)</a:t>
            </a:r>
          </a:p>
        </p:txBody>
      </p:sp>
      <p:pic>
        <p:nvPicPr>
          <p:cNvPr id="7" name="Shape 11" descr="ASU_Horiz_RGB_Digital_MaroonGol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1" y="5627328"/>
            <a:ext cx="3844969" cy="10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6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U Template">
  <a:themeElements>
    <a:clrScheme name="ASU Pallet">
      <a:dk1>
        <a:srgbClr val="000000"/>
      </a:dk1>
      <a:lt1>
        <a:srgbClr val="FFFFFF"/>
      </a:lt1>
      <a:dk2>
        <a:srgbClr val="951D40"/>
      </a:dk2>
      <a:lt2>
        <a:srgbClr val="5C6670"/>
      </a:lt2>
      <a:accent1>
        <a:srgbClr val="FFC627"/>
      </a:accent1>
      <a:accent2>
        <a:srgbClr val="951D40"/>
      </a:accent2>
      <a:accent3>
        <a:srgbClr val="78BE20"/>
      </a:accent3>
      <a:accent4>
        <a:srgbClr val="FF7F32"/>
      </a:accent4>
      <a:accent5>
        <a:srgbClr val="00A3E0"/>
      </a:accent5>
      <a:accent6>
        <a:srgbClr val="000000"/>
      </a:accent6>
      <a:hlink>
        <a:srgbClr val="951D40"/>
      </a:hlink>
      <a:folHlink>
        <a:srgbClr val="5C66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U Template">
  <a:themeElements>
    <a:clrScheme name="ASU Pallet">
      <a:dk1>
        <a:srgbClr val="000000"/>
      </a:dk1>
      <a:lt1>
        <a:srgbClr val="FFFFFF"/>
      </a:lt1>
      <a:dk2>
        <a:srgbClr val="951D40"/>
      </a:dk2>
      <a:lt2>
        <a:srgbClr val="5C6670"/>
      </a:lt2>
      <a:accent1>
        <a:srgbClr val="FFC627"/>
      </a:accent1>
      <a:accent2>
        <a:srgbClr val="951D40"/>
      </a:accent2>
      <a:accent3>
        <a:srgbClr val="78BE20"/>
      </a:accent3>
      <a:accent4>
        <a:srgbClr val="FF7F32"/>
      </a:accent4>
      <a:accent5>
        <a:srgbClr val="00A3E0"/>
      </a:accent5>
      <a:accent6>
        <a:srgbClr val="000000"/>
      </a:accent6>
      <a:hlink>
        <a:srgbClr val="951D40"/>
      </a:hlink>
      <a:folHlink>
        <a:srgbClr val="5C66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926</Words>
  <Application>Microsoft Office PowerPoint</Application>
  <PresentationFormat>On-screen Show (4:3)</PresentationFormat>
  <Paragraphs>107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Wingdings</vt:lpstr>
      <vt:lpstr>WorkSans-Regular</vt:lpstr>
      <vt:lpstr>ASU Template</vt:lpstr>
      <vt:lpstr>ASU Template</vt:lpstr>
      <vt:lpstr>Using Cases (and Games) to Teach Cybersecurity and Privacy</vt:lpstr>
      <vt:lpstr>Objective: Reduce anxiety among accounting (and all business) students that cybersecurity is too technical to understand</vt:lpstr>
      <vt:lpstr>Start with an interesting topic: ransomware</vt:lpstr>
      <vt:lpstr>Follow-up: research showing security is a Business issue</vt:lpstr>
      <vt:lpstr>Discuss why security solutions are not just technical, but require a systems approach</vt:lpstr>
      <vt:lpstr>Follow-up: more research, showing the behavioral side of security </vt:lpstr>
      <vt:lpstr>Structure of course – the Security Life Cycle</vt:lpstr>
      <vt:lpstr>Phase 1: Planning</vt:lpstr>
      <vt:lpstr>Follow-up: mini-cases on policy</vt:lpstr>
      <vt:lpstr>Phase 2: Protect</vt:lpstr>
      <vt:lpstr>Follow-up: case on Security Investments</vt:lpstr>
      <vt:lpstr>Phase 2: Protect</vt:lpstr>
      <vt:lpstr>Phase 3: Respond</vt:lpstr>
      <vt:lpstr>Phase 3: Respond</vt:lpstr>
      <vt:lpstr>Phase 4: Assess </vt:lpstr>
      <vt:lpstr>Supplemental Engagement: Discussion Board or In-Class Debates</vt:lpstr>
      <vt:lpstr>Assessing Student Learning</vt:lpstr>
      <vt:lpstr>Assessing Student Learning</vt:lpstr>
      <vt:lpstr>Assessing Student Learning</vt:lpstr>
      <vt:lpstr>Take-away to ask students: “What kind of manager will you be?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ready for the EU GDPR</dc:title>
  <cp:lastModifiedBy>Lee, Lorraine S.</cp:lastModifiedBy>
  <cp:revision>81</cp:revision>
  <dcterms:modified xsi:type="dcterms:W3CDTF">2019-05-21T11:48:59Z</dcterms:modified>
</cp:coreProperties>
</file>